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handoutMasterIdLst>
    <p:handoutMasterId r:id="rId16"/>
  </p:handoutMasterIdLst>
  <p:sldIdLst>
    <p:sldId id="256" r:id="rId2"/>
    <p:sldId id="268" r:id="rId3"/>
    <p:sldId id="258" r:id="rId4"/>
    <p:sldId id="269" r:id="rId5"/>
    <p:sldId id="259" r:id="rId6"/>
    <p:sldId id="260" r:id="rId7"/>
    <p:sldId id="261" r:id="rId8"/>
    <p:sldId id="262" r:id="rId9"/>
    <p:sldId id="264" r:id="rId10"/>
    <p:sldId id="263" r:id="rId11"/>
    <p:sldId id="265" r:id="rId12"/>
    <p:sldId id="266" r:id="rId13"/>
    <p:sldId id="267" r:id="rId14"/>
    <p:sldId id="270" r:id="rId1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0" d="100"/>
          <a:sy n="100" d="100"/>
        </p:scale>
        <p:origin x="1320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87" d="100"/>
          <a:sy n="87" d="100"/>
        </p:scale>
        <p:origin x="-2040" y="-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BD4FA9-F3CE-45B3-A980-C331C6F1EF65}" type="datetimeFigureOut">
              <a:rPr lang="en-US" smtClean="0"/>
              <a:t>2/27/2025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CD5E95-8CAD-4274-BFFA-CD87442DEA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7690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solidFill>
            <a:srgbClr val="002060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D3657-2200-4D14-82C0-10C39B0F0F06}" type="datetime1">
              <a:rPr lang="en-US" smtClean="0"/>
              <a:t>2/27/2025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663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BAF55-A85E-4993-914E-FC1E5AA7DF24}" type="datetime1">
              <a:rPr lang="en-US" smtClean="0"/>
              <a:t>2/27/2025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1866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816E07-E1DB-44A4-A5E5-9F4B54E8C933}" type="datetime1">
              <a:rPr lang="en-US" smtClean="0"/>
              <a:t>2/27/2025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1791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SzPct val="120000"/>
              <a:defRPr sz="2800"/>
            </a:lvl1pPr>
            <a:lvl2pPr>
              <a:defRPr sz="2400"/>
            </a:lvl2pPr>
            <a:lvl3pPr marL="1143000" indent="-228600">
              <a:buClr>
                <a:srgbClr val="00B0F0"/>
              </a:buClr>
              <a:buSzPct val="110000"/>
              <a:buFont typeface="Arial" panose="020B0604020202020204" pitchFamily="34" charset="0"/>
              <a:buChar char="•"/>
              <a:defRPr sz="20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1AD17-B813-4477-8AFE-B1860CC59113}" type="datetime1">
              <a:rPr lang="en-US" smtClean="0"/>
              <a:t>2/27/2025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5579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75C0D-5C9E-48CC-8D31-F42D19FA8F7A}" type="datetime1">
              <a:rPr lang="en-US" smtClean="0"/>
              <a:t>2/27/2025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219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43000"/>
            <a:ext cx="4038600" cy="5105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3000"/>
            <a:ext cx="4038600" cy="5105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57551-0F2B-4F09-86FD-F7994CE83DC5}" type="datetime1">
              <a:rPr lang="en-US" smtClean="0"/>
              <a:t>2/27/2025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7015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9D2B2-4200-46B9-96C3-02A55D5FAA00}" type="datetime1">
              <a:rPr lang="en-US" smtClean="0"/>
              <a:t>2/27/2025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8767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FF7722-74E8-497F-A072-89677A2C2373}" type="datetime1">
              <a:rPr lang="en-US" smtClean="0"/>
              <a:t>2/27/2025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3631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6212E-B46B-426F-AE59-AA326827D9E0}" type="datetime1">
              <a:rPr lang="en-US" smtClean="0"/>
              <a:t>2/27/2025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6946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B81E8-09EA-4684-A39F-38DE1E49D20C}" type="datetime1">
              <a:rPr lang="en-US" smtClean="0"/>
              <a:t>2/27/2025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1098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5CC5F-056C-4047-9A5C-9F5B4BED129B}" type="datetime1">
              <a:rPr lang="en-US" smtClean="0"/>
              <a:t>2/27/2025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9378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  <a:prstGeom prst="rect">
            <a:avLst/>
          </a:prstGeom>
          <a:solidFill>
            <a:srgbClr val="002060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43000"/>
            <a:ext cx="8229600" cy="5105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171053-07BD-4A17-AC24-0A22EAA36098}" type="datetime1">
              <a:rPr lang="en-US" smtClean="0"/>
              <a:t>2/27/2025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4294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rgbClr val="0070C0"/>
        </a:buClr>
        <a:buSzPct val="115000"/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Clr>
          <a:srgbClr val="FF0000"/>
        </a:buClr>
        <a:buSzPct val="110000"/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friendly.github.io/6135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667000"/>
            <a:ext cx="7772400" cy="1470025"/>
          </a:xfrm>
        </p:spPr>
        <p:txBody>
          <a:bodyPr/>
          <a:lstStyle/>
          <a:p>
            <a:r>
              <a:rPr lang="en-US" dirty="0"/>
              <a:t>Deep Questions of Data Visualization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648200"/>
            <a:ext cx="6400800" cy="1752600"/>
          </a:xfrm>
        </p:spPr>
        <p:txBody>
          <a:bodyPr/>
          <a:lstStyle/>
          <a:p>
            <a:r>
              <a:rPr lang="en-US" dirty="0"/>
              <a:t>Michael Friendly</a:t>
            </a:r>
          </a:p>
          <a:p>
            <a:r>
              <a:rPr lang="en-US" dirty="0"/>
              <a:t>Psych 6135</a:t>
            </a:r>
          </a:p>
          <a:p>
            <a:pPr lvl="0"/>
            <a:r>
              <a:rPr lang="en-US" sz="2200" dirty="0">
                <a:solidFill>
                  <a:prstClr val="black">
                    <a:tint val="75000"/>
                  </a:prstClr>
                </a:solidFill>
                <a:hlinkClick r:id="rId2"/>
              </a:rPr>
              <a:t>https://friendly.github.io/6135</a:t>
            </a:r>
            <a:endParaRPr lang="en-US" sz="2400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3128" y="152400"/>
            <a:ext cx="2304138" cy="234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800" y="228600"/>
            <a:ext cx="2138071" cy="2340000"/>
          </a:xfrm>
          <a:prstGeom prst="rect">
            <a:avLst/>
          </a:prstGeom>
        </p:spPr>
      </p:pic>
      <p:pic>
        <p:nvPicPr>
          <p:cNvPr id="6" name="Picture 5" descr="A hexagon with a head and icons&#10;&#10;Description automatically generated">
            <a:extLst>
              <a:ext uri="{FF2B5EF4-FFF2-40B4-BE49-F238E27FC236}">
                <a16:creationId xmlns:a16="http://schemas.microsoft.com/office/drawing/2014/main" id="{FA2E7970-BACA-1F47-30DF-BA3912DCA5A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4648200"/>
            <a:ext cx="1063537" cy="1224000"/>
          </a:xfrm>
          <a:prstGeom prst="rect">
            <a:avLst/>
          </a:prstGeom>
        </p:spPr>
      </p:pic>
      <p:pic>
        <p:nvPicPr>
          <p:cNvPr id="7" name="Picture 6" descr="A hexagon with a head and icons&#10;&#10;Description automatically generated">
            <a:extLst>
              <a:ext uri="{FF2B5EF4-FFF2-40B4-BE49-F238E27FC236}">
                <a16:creationId xmlns:a16="http://schemas.microsoft.com/office/drawing/2014/main" id="{77F65516-5B12-D361-DECB-728B2728086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4663" y="4724400"/>
            <a:ext cx="1063537" cy="12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4656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Visualizing the results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10</a:t>
            </a:fld>
            <a:endParaRPr lang="en-US"/>
          </a:p>
        </p:txBody>
      </p:sp>
      <p:pic>
        <p:nvPicPr>
          <p:cNvPr id="5122" name="Picture 2" descr="C:\Users\friendly\Pictures\2018-Provo\IMG_20180225_1445314-smalle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981200"/>
            <a:ext cx="6960870" cy="4640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1143000"/>
            <a:ext cx="822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Successful visualizations require some time for reflection</a:t>
            </a:r>
          </a:p>
        </p:txBody>
      </p:sp>
    </p:spTree>
    <p:extLst>
      <p:ext uri="{BB962C8B-B14F-4D97-AF65-F5344CB8AC3E}">
        <p14:creationId xmlns:p14="http://schemas.microsoft.com/office/powerpoint/2010/main" val="4158953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Visualizing the results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11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209800"/>
            <a:ext cx="3663086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2123456"/>
            <a:ext cx="3706552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33400" y="1262750"/>
            <a:ext cx="381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Bar chart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953000" y="1262750"/>
            <a:ext cx="3733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Windrose</a:t>
            </a:r>
            <a:r>
              <a:rPr lang="en-US" sz="2400" dirty="0"/>
              <a:t> = bar chart + polar </a:t>
            </a:r>
            <a:r>
              <a:rPr lang="en-US" sz="2400" dirty="0" err="1"/>
              <a:t>coords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533400" y="6019800"/>
            <a:ext cx="701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Which do you prefer?  Is there something better before I publish this?</a:t>
            </a:r>
          </a:p>
        </p:txBody>
      </p:sp>
    </p:spTree>
    <p:extLst>
      <p:ext uri="{BB962C8B-B14F-4D97-AF65-F5344CB8AC3E}">
        <p14:creationId xmlns:p14="http://schemas.microsoft.com/office/powerpoint/2010/main" val="35856207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</a:t>
            </a:r>
            <a:r>
              <a:rPr lang="en-US" i="1" dirty="0"/>
              <a:t>Red Stripe </a:t>
            </a:r>
            <a:r>
              <a:rPr lang="en-US" dirty="0"/>
              <a:t>Award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12</a:t>
            </a:fld>
            <a:endParaRPr lang="en-US"/>
          </a:p>
        </p:txBody>
      </p:sp>
      <p:pic>
        <p:nvPicPr>
          <p:cNvPr id="2050" name="Picture 2" descr="C:\Users\Friendly\Pictures\2018Provo\red-strip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143000"/>
            <a:ext cx="3962400" cy="528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724400" y="1295400"/>
            <a:ext cx="3962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research reported</a:t>
            </a:r>
            <a:r>
              <a:rPr lang="en-US" sz="2400" baseline="30000" dirty="0">
                <a:solidFill>
                  <a:srgbClr val="FF0000"/>
                </a:solidFill>
              </a:rPr>
              <a:t>*</a:t>
            </a:r>
            <a:r>
              <a:rPr lang="en-US" sz="2400" dirty="0"/>
              <a:t> here was given the February 2024 </a:t>
            </a:r>
            <a:r>
              <a:rPr lang="en-US" sz="2400" i="1" dirty="0"/>
              <a:t>Red Stripe Award</a:t>
            </a:r>
            <a:r>
              <a:rPr lang="en-US" sz="2400" dirty="0"/>
              <a:t> by the </a:t>
            </a:r>
            <a:r>
              <a:rPr lang="en-US" sz="2400" b="1" dirty="0"/>
              <a:t>Deep Question Research Institute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724400" y="5486400"/>
            <a:ext cx="396240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aseline="30000" dirty="0">
                <a:solidFill>
                  <a:srgbClr val="FF0000"/>
                </a:solidFill>
              </a:rPr>
              <a:t>*</a:t>
            </a:r>
            <a:r>
              <a:rPr lang="en-US" dirty="0"/>
              <a:t> </a:t>
            </a:r>
            <a:r>
              <a:rPr lang="en-US" sz="1400" dirty="0"/>
              <a:t>This research was </a:t>
            </a:r>
            <a:r>
              <a:rPr lang="en-US" sz="1400" dirty="0">
                <a:solidFill>
                  <a:srgbClr val="FF0000"/>
                </a:solidFill>
              </a:rPr>
              <a:t>not</a:t>
            </a:r>
            <a:r>
              <a:rPr lang="en-US" sz="1400" dirty="0"/>
              <a:t> supported by the National Sciences and Engineering Research Council of Canada</a:t>
            </a:r>
          </a:p>
        </p:txBody>
      </p:sp>
      <p:pic>
        <p:nvPicPr>
          <p:cNvPr id="7" name="Picture 6" descr="A logo of a beer bottle&#10;&#10;AI-generated content may be incorrect.">
            <a:extLst>
              <a:ext uri="{FF2B5EF4-FFF2-40B4-BE49-F238E27FC236}">
                <a16:creationId xmlns:a16="http://schemas.microsoft.com/office/drawing/2014/main" id="{42916385-F193-87D5-3613-DA514C46AE9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2796" y="3139264"/>
            <a:ext cx="1805608" cy="2072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0169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D2B783EE-0239-4717-BBEA-8C9EAC61C8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45810"/>
            <a:ext cx="3840421" cy="132556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Further research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3819146" cy="4351338"/>
          </a:xfrm>
        </p:spPr>
        <p:txBody>
          <a:bodyPr>
            <a:normAutofit/>
          </a:bodyPr>
          <a:lstStyle/>
          <a:p>
            <a:r>
              <a:rPr lang="en-US" dirty="0"/>
              <a:t>Include the obvious and necessary control conditions in a 2 x 2 factorial design (chart type × food type):</a:t>
            </a:r>
          </a:p>
          <a:p>
            <a:pPr lvl="1"/>
            <a:r>
              <a:rPr lang="en-US" dirty="0"/>
              <a:t>conch bar charts vs. conch pie charts</a:t>
            </a:r>
          </a:p>
          <a:p>
            <a:pPr lvl="1"/>
            <a:r>
              <a:rPr lang="en-US" dirty="0"/>
              <a:t>granola pie charts vs. granola bar charts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7B99495-F43F-4D80-A44F-2CB4764EB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15426" y="1364732"/>
            <a:ext cx="710616" cy="92178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 descr="A group of seashells on a bar chart&#10;&#10;AI-generated content may be incorrect.">
            <a:extLst>
              <a:ext uri="{FF2B5EF4-FFF2-40B4-BE49-F238E27FC236}">
                <a16:creationId xmlns:a16="http://schemas.microsoft.com/office/drawing/2014/main" id="{8085B07A-C43E-C557-16A4-C79B2ED377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94" r="3" b="3"/>
          <a:stretch/>
        </p:blipFill>
        <p:spPr>
          <a:xfrm>
            <a:off x="5925944" y="2727729"/>
            <a:ext cx="3218056" cy="4130271"/>
          </a:xfrm>
          <a:custGeom>
            <a:avLst/>
            <a:gdLst/>
            <a:ahLst/>
            <a:cxnLst/>
            <a:rect l="l" t="t" r="r" b="b"/>
            <a:pathLst>
              <a:path w="4290741" h="4130271">
                <a:moveTo>
                  <a:pt x="2503809" y="0"/>
                </a:moveTo>
                <a:cubicBezTo>
                  <a:pt x="3157405" y="0"/>
                  <a:pt x="3752509" y="250434"/>
                  <a:pt x="4198398" y="660580"/>
                </a:cubicBezTo>
                <a:lnTo>
                  <a:pt x="4290741" y="751286"/>
                </a:lnTo>
                <a:lnTo>
                  <a:pt x="4290741" y="4130271"/>
                </a:lnTo>
                <a:lnTo>
                  <a:pt x="604508" y="4130271"/>
                </a:lnTo>
                <a:lnTo>
                  <a:pt x="461940" y="3953232"/>
                </a:lnTo>
                <a:cubicBezTo>
                  <a:pt x="171051" y="3544183"/>
                  <a:pt x="0" y="3043971"/>
                  <a:pt x="0" y="2503809"/>
                </a:cubicBezTo>
                <a:cubicBezTo>
                  <a:pt x="0" y="1120992"/>
                  <a:pt x="1120992" y="0"/>
                  <a:pt x="2503809" y="0"/>
                </a:cubicBezTo>
                <a:close/>
              </a:path>
            </a:pathLst>
          </a:custGeom>
        </p:spPr>
      </p:pic>
      <p:sp>
        <p:nvSpPr>
          <p:cNvPr id="19" name="Arc 18">
            <a:extLst>
              <a:ext uri="{FF2B5EF4-FFF2-40B4-BE49-F238E27FC236}">
                <a16:creationId xmlns:a16="http://schemas.microsoft.com/office/drawing/2014/main" id="{70BEB1E7-2F88-40BC-B73D-42E5B6F80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4759070" flipV="1">
            <a:off x="4022954" y="-170491"/>
            <a:ext cx="4021193" cy="3015895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 descr="A circle of cereal bars&#10;&#10;AI-generated content may be incorrect.">
            <a:extLst>
              <a:ext uri="{FF2B5EF4-FFF2-40B4-BE49-F238E27FC236}">
                <a16:creationId xmlns:a16="http://schemas.microsoft.com/office/drawing/2014/main" id="{72A7E359-D9B3-1FDD-BF18-AD5A2C38350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0" r="9561" b="3"/>
          <a:stretch/>
        </p:blipFill>
        <p:spPr>
          <a:xfrm>
            <a:off x="4696205" y="1"/>
            <a:ext cx="2639484" cy="3007909"/>
          </a:xfrm>
          <a:custGeom>
            <a:avLst/>
            <a:gdLst/>
            <a:ahLst/>
            <a:cxnLst/>
            <a:rect l="l" t="t" r="r" b="b"/>
            <a:pathLst>
              <a:path w="3519312" h="3007909">
                <a:moveTo>
                  <a:pt x="519780" y="0"/>
                </a:moveTo>
                <a:lnTo>
                  <a:pt x="2999532" y="0"/>
                </a:lnTo>
                <a:lnTo>
                  <a:pt x="3003921" y="3989"/>
                </a:lnTo>
                <a:cubicBezTo>
                  <a:pt x="3322356" y="322424"/>
                  <a:pt x="3519312" y="762338"/>
                  <a:pt x="3519312" y="1248253"/>
                </a:cubicBezTo>
                <a:cubicBezTo>
                  <a:pt x="3519312" y="2220084"/>
                  <a:pt x="2731487" y="3007909"/>
                  <a:pt x="1759656" y="3007909"/>
                </a:cubicBezTo>
                <a:cubicBezTo>
                  <a:pt x="787826" y="3007909"/>
                  <a:pt x="0" y="2220084"/>
                  <a:pt x="0" y="1248253"/>
                </a:cubicBezTo>
                <a:cubicBezTo>
                  <a:pt x="0" y="762338"/>
                  <a:pt x="196957" y="322424"/>
                  <a:pt x="515392" y="3989"/>
                </a:cubicBezTo>
                <a:close/>
              </a:path>
            </a:pathLst>
          </a:cu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49"/>
            <a:ext cx="20574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21225AB-15B9-4C79-A121-04D1DC7E2307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13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99838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AE07D9-D784-57BF-8914-4E309F95F9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DEE22-89E8-8C30-C8C3-9449433D1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Further research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CFC25D-6EE9-2E5A-3A65-1BF133C14D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3200400"/>
          </a:xfrm>
        </p:spPr>
        <p:txBody>
          <a:bodyPr/>
          <a:lstStyle/>
          <a:p>
            <a:r>
              <a:rPr lang="en-US" dirty="0"/>
              <a:t>Extend this to another species: </a:t>
            </a:r>
          </a:p>
          <a:p>
            <a:pPr lvl="1"/>
            <a:r>
              <a:rPr lang="en-US" dirty="0"/>
              <a:t>dolphins: known to be much smarter than sharks and turtles; is graphical preference related to intelligence?</a:t>
            </a:r>
          </a:p>
          <a:p>
            <a:pPr lvl="1"/>
            <a:r>
              <a:rPr lang="en-US" dirty="0"/>
              <a:t>parrot fish, groupers, lobsters: what can we do??</a:t>
            </a:r>
          </a:p>
          <a:p>
            <a:r>
              <a:rPr lang="en-US" dirty="0"/>
              <a:t>Investigate influence of </a:t>
            </a:r>
            <a:r>
              <a:rPr lang="en-US" dirty="0">
                <a:solidFill>
                  <a:srgbClr val="FF0000"/>
                </a:solidFill>
              </a:rPr>
              <a:t>color</a:t>
            </a:r>
            <a:r>
              <a:rPr lang="en-US" dirty="0"/>
              <a:t> on graph preference</a:t>
            </a:r>
          </a:p>
          <a:p>
            <a:pPr lvl="1"/>
            <a:r>
              <a:rPr lang="en-US" dirty="0"/>
              <a:t>This can be also be studied as a function of depth, because colors  become more muted at greater depth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B2908D-EF49-607F-4049-F60422E8EE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14</a:t>
            </a:fld>
            <a:endParaRPr lang="en-US"/>
          </a:p>
        </p:txBody>
      </p:sp>
      <p:pic>
        <p:nvPicPr>
          <p:cNvPr id="6" name="Picture 5" descr="A blue dolphin with white tail&#10;&#10;AI-generated content may be incorrect.">
            <a:extLst>
              <a:ext uri="{FF2B5EF4-FFF2-40B4-BE49-F238E27FC236}">
                <a16:creationId xmlns:a16="http://schemas.microsoft.com/office/drawing/2014/main" id="{E9B8D0A5-392E-DD10-6A1E-CDCA1F51EDE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4510087"/>
            <a:ext cx="1981540" cy="1981540"/>
          </a:xfrm>
          <a:prstGeom prst="rect">
            <a:avLst/>
          </a:prstGeom>
        </p:spPr>
      </p:pic>
      <p:pic>
        <p:nvPicPr>
          <p:cNvPr id="8" name="Picture 7" descr="A black and white drawing of a fish&#10;&#10;AI-generated content may be incorrect.">
            <a:extLst>
              <a:ext uri="{FF2B5EF4-FFF2-40B4-BE49-F238E27FC236}">
                <a16:creationId xmlns:a16="http://schemas.microsoft.com/office/drawing/2014/main" id="{1518AF97-51D8-7F42-1B6C-112339A1AB7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0598" y="4732946"/>
            <a:ext cx="2362803" cy="1535822"/>
          </a:xfrm>
          <a:prstGeom prst="rect">
            <a:avLst/>
          </a:prstGeom>
        </p:spPr>
      </p:pic>
      <p:pic>
        <p:nvPicPr>
          <p:cNvPr id="10" name="Picture 9" descr="A cartoon of a lobster&#10;&#10;AI-generated content may be incorrect.">
            <a:extLst>
              <a:ext uri="{FF2B5EF4-FFF2-40B4-BE49-F238E27FC236}">
                <a16:creationId xmlns:a16="http://schemas.microsoft.com/office/drawing/2014/main" id="{4CD5A79E-119D-F1A6-EE5D-3425C64ABC2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9930" y="4526022"/>
            <a:ext cx="1949670" cy="1949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2610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EFFB502-FB04-5A97-56E3-5988CE92E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</a:t>
            </a:fld>
            <a:endParaRPr lang="en-US"/>
          </a:p>
        </p:txBody>
      </p:sp>
      <p:pic>
        <p:nvPicPr>
          <p:cNvPr id="4" name="Picture 3" descr="A scuba diver swimming near coral reef&#10;&#10;Description automatically generated">
            <a:extLst>
              <a:ext uri="{FF2B5EF4-FFF2-40B4-BE49-F238E27FC236}">
                <a16:creationId xmlns:a16="http://schemas.microsoft.com/office/drawing/2014/main" id="{43461139-F544-0619-BDDB-E0CA6799DB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" y="1938251"/>
            <a:ext cx="8290560" cy="46634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1AD5815-FBD4-8770-B2DC-3134517D549C}"/>
              </a:ext>
            </a:extLst>
          </p:cNvPr>
          <p:cNvSpPr txBox="1"/>
          <p:nvPr/>
        </p:nvSpPr>
        <p:spPr>
          <a:xfrm>
            <a:off x="838200" y="228600"/>
            <a:ext cx="76200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3200" dirty="0"/>
              <a:t>While you were enjoying a relaxing week without classes, I was working hard, pondering the: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CB78289-0A23-330C-ADAE-9CA292B2DF3E}"/>
              </a:ext>
            </a:extLst>
          </p:cNvPr>
          <p:cNvSpPr/>
          <p:nvPr/>
        </p:nvSpPr>
        <p:spPr>
          <a:xfrm>
            <a:off x="1371599" y="1979474"/>
            <a:ext cx="6477001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Deep questions of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24356678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</a:t>
            </a:fld>
            <a:endParaRPr lang="en-US"/>
          </a:p>
        </p:txBody>
      </p:sp>
      <p:pic>
        <p:nvPicPr>
          <p:cNvPr id="1026" name="Picture 2" descr="Image result for northwest point prov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2514600"/>
            <a:ext cx="5029200" cy="388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838200" y="609600"/>
            <a:ext cx="7772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b="1" dirty="0"/>
              <a:t>The Deep Question Research Institute</a:t>
            </a:r>
            <a:r>
              <a:rPr lang="en-CA" sz="2800" dirty="0"/>
              <a:t>, </a:t>
            </a:r>
          </a:p>
          <a:p>
            <a:r>
              <a:rPr lang="en-CA" sz="2800" dirty="0" err="1"/>
              <a:t>NorthWest</a:t>
            </a:r>
            <a:r>
              <a:rPr lang="en-CA" sz="2800" dirty="0"/>
              <a:t>  Point, </a:t>
            </a:r>
            <a:r>
              <a:rPr lang="en-CA" sz="2800" dirty="0" err="1"/>
              <a:t>Providenciales</a:t>
            </a:r>
            <a:r>
              <a:rPr lang="en-CA" sz="2800" dirty="0"/>
              <a:t>, Turks &amp; Caicos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53125" y="2667000"/>
            <a:ext cx="1905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/>
              <a:t>The Wall (6000’)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2514600" y="3144053"/>
            <a:ext cx="1600200" cy="208747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85800" y="4191000"/>
            <a:ext cx="2514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first scientific study of graphical preference among marine animals!</a:t>
            </a:r>
          </a:p>
        </p:txBody>
      </p:sp>
    </p:spTree>
    <p:extLst>
      <p:ext uri="{BB962C8B-B14F-4D97-AF65-F5344CB8AC3E}">
        <p14:creationId xmlns:p14="http://schemas.microsoft.com/office/powerpoint/2010/main" val="2798073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27BDFED6-6E33-4606-AFE2-886ADB1C0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 descr="A map of a body of water&#10;&#10;AI-generated content may be incorrect.">
            <a:extLst>
              <a:ext uri="{FF2B5EF4-FFF2-40B4-BE49-F238E27FC236}">
                <a16:creationId xmlns:a16="http://schemas.microsoft.com/office/drawing/2014/main" id="{A4CCB761-2E12-E34A-5E0B-14A2630685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8" r="3" b="20220"/>
          <a:stretch/>
        </p:blipFill>
        <p:spPr>
          <a:xfrm>
            <a:off x="995153" y="2171307"/>
            <a:ext cx="8148846" cy="4515153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90DEF05-784E-4B61-89E4-04C4ECF4E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gradFill>
            <a:gsLst>
              <a:gs pos="36000">
                <a:schemeClr val="tx1">
                  <a:lumMod val="95000"/>
                  <a:lumOff val="5000"/>
                </a:schemeClr>
              </a:gs>
              <a:gs pos="81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6DAFAF-3B94-8E43-1CB3-DF5504F9531F}"/>
              </a:ext>
            </a:extLst>
          </p:cNvPr>
          <p:cNvSpPr txBox="1"/>
          <p:nvPr/>
        </p:nvSpPr>
        <p:spPr>
          <a:xfrm>
            <a:off x="229143" y="375038"/>
            <a:ext cx="6457950" cy="126285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7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Deep Questions Research Institute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7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Great Exuma, Bahamas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41BAEC7-F7B0-4224-8B18-8F74B7D87F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28650" y="3681408"/>
            <a:ext cx="8515349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0B4B432-1632-5577-F365-6AFE96447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21225AB-15B9-4C79-A121-04D1DC7E2307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4</a:t>
            </a:fld>
            <a:endParaRPr lang="en-US">
              <a:solidFill>
                <a:srgbClr val="FFFFFF"/>
              </a:solidFill>
            </a:endParaRPr>
          </a:p>
        </p:txBody>
      </p:sp>
      <p:pic>
        <p:nvPicPr>
          <p:cNvPr id="9" name="Picture 8" descr="A yellow text and a sword&#10;&#10;AI-generated content may be incorrect.">
            <a:extLst>
              <a:ext uri="{FF2B5EF4-FFF2-40B4-BE49-F238E27FC236}">
                <a16:creationId xmlns:a16="http://schemas.microsoft.com/office/drawing/2014/main" id="{99D61262-3C55-E4F7-C4B1-1B5451C3CB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4" y="1637895"/>
            <a:ext cx="6002886" cy="193514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2A1ADBE-5352-F305-A494-354B3175B71C}"/>
              </a:ext>
            </a:extLst>
          </p:cNvPr>
          <p:cNvSpPr txBox="1"/>
          <p:nvPr/>
        </p:nvSpPr>
        <p:spPr>
          <a:xfrm>
            <a:off x="1651877" y="4106448"/>
            <a:ext cx="32004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>
                <a:solidFill>
                  <a:schemeClr val="bg1"/>
                </a:solidFill>
              </a:rPr>
              <a:t>How to study graph preference in marine animals?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93638AC-BC4C-23BB-F84F-8F93212857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492" y="4214821"/>
            <a:ext cx="969320" cy="1111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2311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</a:t>
            </a:fld>
            <a:endParaRPr lang="en-US"/>
          </a:p>
        </p:txBody>
      </p:sp>
      <p:pic>
        <p:nvPicPr>
          <p:cNvPr id="2051" name="Picture 3" descr="C:\Users\friendly\Pictures\2018-Provo\IMG_20180225-resized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668311"/>
            <a:ext cx="3434080" cy="5151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57200" y="668311"/>
            <a:ext cx="4267200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000" dirty="0"/>
              <a:t>Research team* aboard the </a:t>
            </a:r>
            <a:r>
              <a:rPr lang="en-CA" sz="4000" i="1" dirty="0"/>
              <a:t>MV Playfair</a:t>
            </a:r>
          </a:p>
          <a:p>
            <a:endParaRPr lang="en-CA" dirty="0"/>
          </a:p>
          <a:p>
            <a:pPr algn="r"/>
            <a:r>
              <a:rPr lang="en-CA" sz="3200" dirty="0"/>
              <a:t>Divers suit up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3657600"/>
            <a:ext cx="3486150" cy="258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 rot="-420000">
            <a:off x="2316913" y="4994499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MV Playfair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419600" y="6096000"/>
            <a:ext cx="3962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aseline="30000" dirty="0"/>
              <a:t>*</a:t>
            </a:r>
            <a:r>
              <a:rPr lang="en-US" sz="1400" dirty="0"/>
              <a:t> Thanks for technical assistance from Dive Exuma</a:t>
            </a:r>
          </a:p>
        </p:txBody>
      </p:sp>
    </p:spTree>
    <p:extLst>
      <p:ext uri="{BB962C8B-B14F-4D97-AF65-F5344CB8AC3E}">
        <p14:creationId xmlns:p14="http://schemas.microsoft.com/office/powerpoint/2010/main" val="2875309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Shark experiment: Pies vs. Bars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7200" y="1143000"/>
            <a:ext cx="818197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200" dirty="0"/>
              <a:t>Do sharks prefer </a:t>
            </a:r>
            <a:r>
              <a:rPr lang="en-CA" sz="3200" dirty="0">
                <a:solidFill>
                  <a:srgbClr val="FF0000"/>
                </a:solidFill>
              </a:rPr>
              <a:t>conch pie charts </a:t>
            </a:r>
            <a:r>
              <a:rPr lang="en-CA" sz="3200" dirty="0"/>
              <a:t>or </a:t>
            </a:r>
            <a:r>
              <a:rPr lang="en-CA" sz="3200" dirty="0">
                <a:solidFill>
                  <a:srgbClr val="FF0000"/>
                </a:solidFill>
              </a:rPr>
              <a:t>granola bar charts</a:t>
            </a:r>
            <a:r>
              <a:rPr lang="en-CA" sz="3200" dirty="0"/>
              <a:t>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799" y="3851341"/>
            <a:ext cx="2590800" cy="263112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33400" y="2514600"/>
            <a:ext cx="7924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/>
              <a:t>Design: Two-alternative forced-choice,  </a:t>
            </a:r>
            <a:r>
              <a:rPr lang="en-CA" sz="2800" i="1" dirty="0"/>
              <a:t>n</a:t>
            </a:r>
            <a:r>
              <a:rPr lang="en-CA" sz="2800" dirty="0"/>
              <a:t>=50 trials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3400" y="3358516"/>
            <a:ext cx="259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dirty="0"/>
              <a:t>Conch pie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742D551-3EE1-1169-7298-22F6296618DC}"/>
              </a:ext>
            </a:extLst>
          </p:cNvPr>
          <p:cNvGrpSpPr/>
          <p:nvPr/>
        </p:nvGrpSpPr>
        <p:grpSpPr>
          <a:xfrm>
            <a:off x="4677230" y="3393375"/>
            <a:ext cx="2409370" cy="3129747"/>
            <a:chOff x="4372430" y="3393375"/>
            <a:chExt cx="2409370" cy="3129747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72430" y="3886200"/>
              <a:ext cx="2409370" cy="2636922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4495800" y="3393375"/>
              <a:ext cx="213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2400" dirty="0"/>
                <a:t>Granola bar</a:t>
              </a: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239000" y="3805781"/>
            <a:ext cx="17811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Sample stimulus items</a:t>
            </a:r>
          </a:p>
        </p:txBody>
      </p:sp>
      <p:pic>
        <p:nvPicPr>
          <p:cNvPr id="12" name="Picture 11" descr="A cartoon of a shark&#10;&#10;AI-generated content may be incorrect.">
            <a:extLst>
              <a:ext uri="{FF2B5EF4-FFF2-40B4-BE49-F238E27FC236}">
                <a16:creationId xmlns:a16="http://schemas.microsoft.com/office/drawing/2014/main" id="{0B298585-048B-5156-2994-6AFFC1C77F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3305" y="2977065"/>
            <a:ext cx="856480" cy="856480"/>
          </a:xfrm>
          <a:prstGeom prst="rect">
            <a:avLst/>
          </a:prstGeom>
        </p:spPr>
      </p:pic>
      <p:pic>
        <p:nvPicPr>
          <p:cNvPr id="17" name="Picture 16" descr="A cartoon shark with big eyes&#10;&#10;AI-generated content may be incorrect.">
            <a:extLst>
              <a:ext uri="{FF2B5EF4-FFF2-40B4-BE49-F238E27FC236}">
                <a16:creationId xmlns:a16="http://schemas.microsoft.com/office/drawing/2014/main" id="{49A3FBDF-EF2D-6FA8-6B93-D485B36C8B2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9785" y="2977065"/>
            <a:ext cx="859536" cy="859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150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Shark experiment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</a:t>
            </a:fld>
            <a:endParaRPr lang="en-US"/>
          </a:p>
        </p:txBody>
      </p:sp>
      <p:pic>
        <p:nvPicPr>
          <p:cNvPr id="4098" name="Picture 2" descr="C:\Users\friendly\Pictures\2018-Provo\diver-and-nurseshark-small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1752600"/>
            <a:ext cx="6858000" cy="4503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1752600"/>
            <a:ext cx="685714" cy="75047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752600"/>
            <a:ext cx="734286" cy="74571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1143000"/>
            <a:ext cx="48490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One experimental trial: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429000" y="1752600"/>
            <a:ext cx="60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??</a:t>
            </a:r>
          </a:p>
        </p:txBody>
      </p:sp>
    </p:spTree>
    <p:extLst>
      <p:ext uri="{BB962C8B-B14F-4D97-AF65-F5344CB8AC3E}">
        <p14:creationId xmlns:p14="http://schemas.microsoft.com/office/powerpoint/2010/main" val="3428719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Shark experiment: Pies vs. Bars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7200" y="1143000"/>
            <a:ext cx="818197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/>
              <a:t>Results: Sharks show an overwhelming preference for conch pie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6018716"/>
              </p:ext>
            </p:extLst>
          </p:nvPr>
        </p:nvGraphicFramePr>
        <p:xfrm>
          <a:off x="457200" y="2590800"/>
          <a:ext cx="2667000" cy="1508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3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33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48496">
                <a:tc>
                  <a:txBody>
                    <a:bodyPr/>
                    <a:lstStyle/>
                    <a:p>
                      <a:r>
                        <a:rPr lang="en-CA" sz="2000" dirty="0"/>
                        <a:t>Choice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2000" dirty="0"/>
                        <a:t>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Pie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Diver </a:t>
                      </a:r>
                      <a:r>
                        <a:rPr lang="en-CA" dirty="0">
                          <a:solidFill>
                            <a:srgbClr val="FF0000"/>
                          </a:solidFill>
                        </a:rPr>
                        <a:t>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9" name="Group 8"/>
          <p:cNvGrpSpPr/>
          <p:nvPr/>
        </p:nvGrpSpPr>
        <p:grpSpPr>
          <a:xfrm>
            <a:off x="3495675" y="2286005"/>
            <a:ext cx="5143500" cy="3406140"/>
            <a:chOff x="3495675" y="2286005"/>
            <a:chExt cx="5143500" cy="3406140"/>
          </a:xfrm>
        </p:grpSpPr>
        <p:pic>
          <p:nvPicPr>
            <p:cNvPr id="3074" name="Picture 2" descr="C:\Users\friendly\Pictures\2018-Provo\TC-dive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95675" y="2286005"/>
              <a:ext cx="5143500" cy="34061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0600" y="2294911"/>
              <a:ext cx="921655" cy="93600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9950" y="4028700"/>
              <a:ext cx="855228" cy="936000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4412764" y="3381087"/>
              <a:ext cx="6096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bg1"/>
                  </a:solidFill>
                </a:rPr>
                <a:t>??</a:t>
              </a: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457200" y="6096000"/>
            <a:ext cx="8181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*</a:t>
            </a:r>
            <a:r>
              <a:rPr lang="en-US" dirty="0"/>
              <a:t> </a:t>
            </a:r>
            <a:r>
              <a:rPr lang="en-US" sz="1600" dirty="0"/>
              <a:t>Ethics disclosure: All divers were volunteers. None were consumed in this experiment.</a:t>
            </a:r>
          </a:p>
        </p:txBody>
      </p:sp>
    </p:spTree>
    <p:extLst>
      <p:ext uri="{BB962C8B-B14F-4D97-AF65-F5344CB8AC3E}">
        <p14:creationId xmlns:p14="http://schemas.microsoft.com/office/powerpoint/2010/main" val="528598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Turtle experiment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9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5315276"/>
              </p:ext>
            </p:extLst>
          </p:nvPr>
        </p:nvGraphicFramePr>
        <p:xfrm>
          <a:off x="533400" y="2941378"/>
          <a:ext cx="2667000" cy="1508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3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33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48496">
                <a:tc>
                  <a:txBody>
                    <a:bodyPr/>
                    <a:lstStyle/>
                    <a:p>
                      <a:r>
                        <a:rPr lang="en-CA" sz="2000" dirty="0"/>
                        <a:t>Choice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2000" dirty="0"/>
                        <a:t>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Pie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47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Diver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Rectangle 3"/>
          <p:cNvSpPr/>
          <p:nvPr/>
        </p:nvSpPr>
        <p:spPr>
          <a:xfrm>
            <a:off x="457200" y="1295400"/>
            <a:ext cx="81960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2800" dirty="0"/>
              <a:t>Does this generalize? What about turtles?</a:t>
            </a:r>
          </a:p>
          <a:p>
            <a:r>
              <a:rPr lang="en-CA" sz="2800" dirty="0"/>
              <a:t>Results: Turtles show an overwhelming preference for granola bar charts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3505200" y="2887675"/>
            <a:ext cx="5148000" cy="3433676"/>
            <a:chOff x="3505200" y="2590800"/>
            <a:chExt cx="5148000" cy="3433676"/>
          </a:xfrm>
        </p:grpSpPr>
        <p:pic>
          <p:nvPicPr>
            <p:cNvPr id="2050" name="Picture 2" descr="C:\Users\friendly\Pictures\2018-Provo\diving-with-turtle-the-sands-at-grace-bay-1024x683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05200" y="2590800"/>
              <a:ext cx="5148000" cy="34336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84262" y="2751507"/>
              <a:ext cx="921655" cy="93600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17475" y="3886200"/>
              <a:ext cx="855228" cy="936000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4907968" y="5189525"/>
              <a:ext cx="18473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endParaRPr lang="en-US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46DB517C-BF76-05B0-1405-0A99B6E4ACBB}"/>
              </a:ext>
            </a:extLst>
          </p:cNvPr>
          <p:cNvSpPr txBox="1"/>
          <p:nvPr/>
        </p:nvSpPr>
        <p:spPr>
          <a:xfrm>
            <a:off x="4615442" y="3984382"/>
            <a:ext cx="609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??</a:t>
            </a:r>
          </a:p>
        </p:txBody>
      </p:sp>
    </p:spTree>
    <p:extLst>
      <p:ext uri="{BB962C8B-B14F-4D97-AF65-F5344CB8AC3E}">
        <p14:creationId xmlns:p14="http://schemas.microsoft.com/office/powerpoint/2010/main" val="3404636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2896</TotalTime>
  <Words>415</Words>
  <Application>Microsoft Office PowerPoint</Application>
  <PresentationFormat>On-screen Show (4:3)</PresentationFormat>
  <Paragraphs>83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Wingdings</vt:lpstr>
      <vt:lpstr>1_Office Theme</vt:lpstr>
      <vt:lpstr>Deep Questions of Data Visualization</vt:lpstr>
      <vt:lpstr>PowerPoint Presentation</vt:lpstr>
      <vt:lpstr>PowerPoint Presentation</vt:lpstr>
      <vt:lpstr>PowerPoint Presentation</vt:lpstr>
      <vt:lpstr>PowerPoint Presentation</vt:lpstr>
      <vt:lpstr>Shark experiment: Pies vs. Bars</vt:lpstr>
      <vt:lpstr>Shark experiment</vt:lpstr>
      <vt:lpstr>Shark experiment: Pies vs. Bars</vt:lpstr>
      <vt:lpstr>Turtle experiment</vt:lpstr>
      <vt:lpstr>Visualizing the results</vt:lpstr>
      <vt:lpstr>Visualizing the results</vt:lpstr>
      <vt:lpstr>The Red Stripe Award</vt:lpstr>
      <vt:lpstr>Further research</vt:lpstr>
      <vt:lpstr>Further research</vt:lpstr>
    </vt:vector>
  </TitlesOfParts>
  <Company>YORK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Psychology of Data Visualization Psych 6135</dc:title>
  <dc:creator>Michael Friendly</dc:creator>
  <cp:lastModifiedBy>Michael L Friendly</cp:lastModifiedBy>
  <cp:revision>40</cp:revision>
  <dcterms:created xsi:type="dcterms:W3CDTF">2017-10-14T20:35:56Z</dcterms:created>
  <dcterms:modified xsi:type="dcterms:W3CDTF">2025-02-27T17:04:16Z</dcterms:modified>
</cp:coreProperties>
</file>